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74" r:id="rId6"/>
    <p:sldId id="263" r:id="rId7"/>
    <p:sldId id="264" r:id="rId8"/>
    <p:sldId id="265" r:id="rId9"/>
    <p:sldId id="266" r:id="rId10"/>
    <p:sldId id="267" r:id="rId11"/>
    <p:sldId id="272" r:id="rId12"/>
    <p:sldId id="268" r:id="rId13"/>
    <p:sldId id="270" r:id="rId14"/>
    <p:sldId id="271" r:id="rId15"/>
    <p:sldId id="269" r:id="rId16"/>
    <p:sldId id="273" r:id="rId17"/>
    <p:sldId id="260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C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1386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FBAE7-033D-B144-8C76-59E17CFF47FD}" type="datetimeFigureOut">
              <a:rPr lang="en-US" smtClean="0"/>
              <a:t>7/21/2015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6DE9D-6551-0249-967D-FDC0CC0B4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980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FBAE7-033D-B144-8C76-59E17CFF47FD}" type="datetimeFigureOut">
              <a:rPr lang="en-US" smtClean="0"/>
              <a:t>7/21/2015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6DE9D-6551-0249-967D-FDC0CC0B4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335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FBAE7-033D-B144-8C76-59E17CFF47FD}" type="datetimeFigureOut">
              <a:rPr lang="en-US" smtClean="0"/>
              <a:t>7/21/2015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6DE9D-6551-0249-967D-FDC0CC0B4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FBAE7-033D-B144-8C76-59E17CFF47FD}" type="datetimeFigureOut">
              <a:rPr lang="en-US" smtClean="0"/>
              <a:t>7/21/2015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6DE9D-6551-0249-967D-FDC0CC0B4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217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FBAE7-033D-B144-8C76-59E17CFF47FD}" type="datetimeFigureOut">
              <a:rPr lang="en-US" smtClean="0"/>
              <a:t>7/21/2015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6DE9D-6551-0249-967D-FDC0CC0B4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344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FBAE7-033D-B144-8C76-59E17CFF47FD}" type="datetimeFigureOut">
              <a:rPr lang="en-US" smtClean="0"/>
              <a:t>7/21/2015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6DE9D-6551-0249-967D-FDC0CC0B4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678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FBAE7-033D-B144-8C76-59E17CFF47FD}" type="datetimeFigureOut">
              <a:rPr lang="en-US" smtClean="0"/>
              <a:t>7/21/2015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6DE9D-6551-0249-967D-FDC0CC0B4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59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FBAE7-033D-B144-8C76-59E17CFF47FD}" type="datetimeFigureOut">
              <a:rPr lang="en-US" smtClean="0"/>
              <a:t>7/21/2015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6DE9D-6551-0249-967D-FDC0CC0B4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762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FBAE7-033D-B144-8C76-59E17CFF47FD}" type="datetimeFigureOut">
              <a:rPr lang="en-US" smtClean="0"/>
              <a:t>7/21/2015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6DE9D-6551-0249-967D-FDC0CC0B4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167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FBAE7-033D-B144-8C76-59E17CFF47FD}" type="datetimeFigureOut">
              <a:rPr lang="en-US" smtClean="0"/>
              <a:t>7/21/2015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6DE9D-6551-0249-967D-FDC0CC0B4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82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FBAE7-033D-B144-8C76-59E17CFF47FD}" type="datetimeFigureOut">
              <a:rPr lang="en-US" smtClean="0"/>
              <a:t>7/21/2015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6DE9D-6551-0249-967D-FDC0CC0B4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825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FBAE7-033D-B144-8C76-59E17CFF47FD}" type="datetimeFigureOut">
              <a:rPr lang="en-US" smtClean="0"/>
              <a:t>7/21/2015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36DE9D-6551-0249-967D-FDC0CC0B4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995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259566">
            <a:off x="-1629656" y="4373850"/>
            <a:ext cx="3789118" cy="378911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15425" y="470877"/>
            <a:ext cx="7882687" cy="126188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600" b="1" dirty="0" smtClean="0">
                <a:ln w="12700">
                  <a:solidFill>
                    <a:srgbClr val="000000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Android Lecture #</a:t>
            </a:r>
            <a:r>
              <a:rPr lang="en-US" altLang="ko-KR" sz="7600" b="1" dirty="0" smtClean="0">
                <a:ln w="12700">
                  <a:solidFill>
                    <a:srgbClr val="000000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  <a:endParaRPr lang="en-US" sz="7600" b="1" cap="none" spc="0" dirty="0">
              <a:ln w="12700">
                <a:solidFill>
                  <a:srgbClr val="000000"/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02782" y="2578363"/>
            <a:ext cx="6274111" cy="175432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rgbClr val="000000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View and </a:t>
            </a:r>
            <a:r>
              <a:rPr lang="en-US" sz="5400" b="1" cap="none" spc="0" dirty="0" err="1" smtClean="0">
                <a:ln w="12700">
                  <a:solidFill>
                    <a:srgbClr val="000000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ViewGroup</a:t>
            </a:r>
            <a:endParaRPr lang="en-US" sz="5400" b="1" cap="none" spc="0" dirty="0" smtClean="0">
              <a:ln w="12700">
                <a:solidFill>
                  <a:srgbClr val="000000"/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ctr"/>
            <a:r>
              <a:rPr lang="en-US" sz="5400" b="1" dirty="0" smtClean="0">
                <a:ln w="12700">
                  <a:solidFill>
                    <a:srgbClr val="000000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Layout</a:t>
            </a:r>
            <a:endParaRPr lang="en-US" sz="5400" b="1" cap="none" spc="0" dirty="0">
              <a:ln w="12700">
                <a:solidFill>
                  <a:srgbClr val="000000"/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6413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144000" cy="762000"/>
            <a:chOff x="0" y="0"/>
            <a:chExt cx="9144000" cy="7620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89428" y="0"/>
              <a:ext cx="53430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5.</a:t>
              </a:r>
              <a:r>
                <a:rPr lang="ko-KR" altLang="en-US" sz="4000" dirty="0" smtClean="0"/>
                <a:t> </a:t>
              </a:r>
              <a:r>
                <a:rPr lang="en-US" altLang="ko-KR" sz="4000" dirty="0" smtClean="0"/>
                <a:t>Layout Type</a:t>
              </a:r>
              <a:endParaRPr lang="en-US" sz="4000" dirty="0"/>
            </a:p>
          </p:txBody>
        </p:sp>
      </p:grpSp>
      <p:sp>
        <p:nvSpPr>
          <p:cNvPr id="8" name="Rectangle 7"/>
          <p:cNvSpPr/>
          <p:nvPr/>
        </p:nvSpPr>
        <p:spPr>
          <a:xfrm>
            <a:off x="158750" y="649585"/>
            <a:ext cx="655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l</a:t>
            </a:r>
            <a:r>
              <a:rPr lang="en-US" altLang="ko-KR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inear layout </a:t>
            </a:r>
            <a:r>
              <a:rPr lang="ko-KR" alt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실행 화면</a:t>
            </a:r>
            <a:endParaRPr lang="en-US" altLang="ko-K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9" name="Picture 8" descr="스크린샷 2015-07-02 오전 6.40.5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" y="2137360"/>
            <a:ext cx="4356100" cy="4127500"/>
          </a:xfrm>
          <a:prstGeom prst="rect">
            <a:avLst/>
          </a:prstGeom>
        </p:spPr>
      </p:pic>
      <p:pic>
        <p:nvPicPr>
          <p:cNvPr id="10" name="Picture 9" descr="스크린샷 2015-07-02 오전 6.41.2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950" y="2690515"/>
            <a:ext cx="548005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01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144000" cy="762000"/>
            <a:chOff x="0" y="0"/>
            <a:chExt cx="9144000" cy="7620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89428" y="0"/>
              <a:ext cx="53430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5.</a:t>
              </a:r>
              <a:r>
                <a:rPr lang="ko-KR" altLang="en-US" sz="4000" dirty="0" smtClean="0"/>
                <a:t> </a:t>
              </a:r>
              <a:r>
                <a:rPr lang="en-US" altLang="ko-KR" sz="4000" dirty="0" smtClean="0"/>
                <a:t>Layout Type</a:t>
              </a:r>
              <a:endParaRPr lang="en-US" sz="4000" dirty="0"/>
            </a:p>
          </p:txBody>
        </p:sp>
      </p:grpSp>
      <p:sp>
        <p:nvSpPr>
          <p:cNvPr id="8" name="Rectangle 7"/>
          <p:cNvSpPr/>
          <p:nvPr/>
        </p:nvSpPr>
        <p:spPr>
          <a:xfrm>
            <a:off x="0" y="649585"/>
            <a:ext cx="76494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padding</a:t>
            </a:r>
            <a:r>
              <a:rPr lang="ko-KR" alt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과 </a:t>
            </a:r>
            <a:r>
              <a:rPr lang="en-US" altLang="ko-KR" sz="5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layout_margin</a:t>
            </a:r>
            <a:endParaRPr lang="en-US" altLang="ko-K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2580" y="1660826"/>
            <a:ext cx="5554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padding : </a:t>
            </a:r>
            <a:r>
              <a:rPr lang="ko-KR" altLang="en-US" dirty="0" smtClean="0"/>
              <a:t>내용 물과 외곽선과 사이에 여유공간</a:t>
            </a:r>
            <a:endParaRPr lang="en-US" altLang="ko-KR" dirty="0" smtClean="0"/>
          </a:p>
          <a:p>
            <a:r>
              <a:rPr lang="en-US" dirty="0" err="1" smtClean="0"/>
              <a:t>layout_margin</a:t>
            </a:r>
            <a:r>
              <a:rPr lang="en-US" dirty="0" smtClean="0"/>
              <a:t> : </a:t>
            </a:r>
            <a:r>
              <a:rPr lang="ko-KR" altLang="en-US" dirty="0" smtClean="0"/>
              <a:t>부모 뷰 컨테이너와의 공간</a:t>
            </a:r>
            <a:endParaRPr lang="en-US" dirty="0"/>
          </a:p>
        </p:txBody>
      </p:sp>
      <p:pic>
        <p:nvPicPr>
          <p:cNvPr id="3" name="Picture 2" descr="스크린샷 2015-07-02 오후 5.14.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28" y="2530778"/>
            <a:ext cx="81407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144000" cy="762000"/>
            <a:chOff x="0" y="0"/>
            <a:chExt cx="9144000" cy="7620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89428" y="0"/>
              <a:ext cx="53430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5.</a:t>
              </a:r>
              <a:r>
                <a:rPr lang="ko-KR" altLang="en-US" sz="4000" dirty="0" smtClean="0"/>
                <a:t> </a:t>
              </a:r>
              <a:r>
                <a:rPr lang="en-US" altLang="ko-KR" sz="4000" dirty="0" smtClean="0"/>
                <a:t>Layout Type</a:t>
              </a:r>
              <a:endParaRPr lang="en-US" sz="4000" dirty="0"/>
            </a:p>
          </p:txBody>
        </p:sp>
      </p:grpSp>
      <p:pic>
        <p:nvPicPr>
          <p:cNvPr id="8" name="Picture 7" descr="스크린샷 2015-07-02 오전 6.17.2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72915"/>
            <a:ext cx="2082375" cy="31305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3274" y="649585"/>
            <a:ext cx="44972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Relative</a:t>
            </a:r>
            <a:r>
              <a:rPr lang="en-US" altLang="ko-KR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layout</a:t>
            </a:r>
            <a:endParaRPr lang="en-US" altLang="ko-K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9" name="Picture 8" descr="스크린샷 2015-07-02 오후 5.26.5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223" y="1572915"/>
            <a:ext cx="7081777" cy="511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10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144000" cy="762000"/>
            <a:chOff x="0" y="0"/>
            <a:chExt cx="9144000" cy="7620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89428" y="0"/>
              <a:ext cx="53430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5.</a:t>
              </a:r>
              <a:r>
                <a:rPr lang="ko-KR" altLang="en-US" sz="4000" dirty="0" smtClean="0"/>
                <a:t> </a:t>
              </a:r>
              <a:r>
                <a:rPr lang="en-US" altLang="ko-KR" sz="4000" dirty="0" smtClean="0"/>
                <a:t>Layout Type</a:t>
              </a:r>
              <a:endParaRPr lang="en-US" sz="4000" dirty="0"/>
            </a:p>
          </p:txBody>
        </p:sp>
      </p:grpSp>
      <p:pic>
        <p:nvPicPr>
          <p:cNvPr id="10" name="Picture 9" descr="스크린샷 2015-07-02 오후 5.08.3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4" y="1975556"/>
            <a:ext cx="5143500" cy="2387600"/>
          </a:xfrm>
          <a:prstGeom prst="rect">
            <a:avLst/>
          </a:prstGeom>
        </p:spPr>
      </p:pic>
      <p:pic>
        <p:nvPicPr>
          <p:cNvPr id="11" name="Picture 10" descr="스크린샷 2015-07-02 오후 5.27.0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134" y="1975556"/>
            <a:ext cx="3283048" cy="395111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2166" y="621837"/>
            <a:ext cx="72780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Relative</a:t>
            </a:r>
            <a:r>
              <a:rPr lang="en-US" altLang="ko-KR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layout</a:t>
            </a:r>
            <a:r>
              <a:rPr lang="ko-KR" alt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실행 화면</a:t>
            </a:r>
            <a:endParaRPr lang="en-US" altLang="ko-K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9080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144000" cy="762000"/>
            <a:chOff x="0" y="0"/>
            <a:chExt cx="9144000" cy="7620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89428" y="0"/>
              <a:ext cx="53430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5.</a:t>
              </a:r>
              <a:r>
                <a:rPr lang="ko-KR" altLang="en-US" sz="4000" dirty="0" smtClean="0"/>
                <a:t> </a:t>
              </a:r>
              <a:r>
                <a:rPr lang="en-US" altLang="ko-KR" sz="4000" dirty="0" smtClean="0"/>
                <a:t>Layout Type</a:t>
              </a:r>
              <a:endParaRPr lang="en-US" sz="4000" dirty="0"/>
            </a:p>
          </p:txBody>
        </p:sp>
      </p:grpSp>
      <p:sp>
        <p:nvSpPr>
          <p:cNvPr id="8" name="Rectangle 7"/>
          <p:cNvSpPr/>
          <p:nvPr/>
        </p:nvSpPr>
        <p:spPr>
          <a:xfrm>
            <a:off x="0" y="678281"/>
            <a:ext cx="58876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Relative</a:t>
            </a:r>
            <a:r>
              <a:rPr lang="en-US" altLang="ko-KR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layout</a:t>
            </a:r>
            <a:r>
              <a:rPr lang="ko-KR" alt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속성</a:t>
            </a:r>
            <a:endParaRPr lang="en-US" altLang="ko-K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2" name="Picture 1" descr="스크린샷 2015-07-02 오후 5.08.5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318" y="1601611"/>
            <a:ext cx="6059817" cy="2591737"/>
          </a:xfrm>
          <a:prstGeom prst="rect">
            <a:avLst/>
          </a:prstGeom>
        </p:spPr>
      </p:pic>
      <p:pic>
        <p:nvPicPr>
          <p:cNvPr id="3" name="Picture 2" descr="스크린샷 2015-07-02 오후 5.09.0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318" y="4193347"/>
            <a:ext cx="5887639" cy="24895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805" y="1416945"/>
            <a:ext cx="4195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부모 컨테이너와의 상대적 위치를 나타낼 때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318" y="4008682"/>
            <a:ext cx="4195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다른 컨테이너와의 상대적 위치를 나타낼 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45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144000" cy="762000"/>
            <a:chOff x="0" y="0"/>
            <a:chExt cx="9144000" cy="7620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89428" y="0"/>
              <a:ext cx="53430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5.</a:t>
              </a:r>
              <a:r>
                <a:rPr lang="ko-KR" altLang="en-US" sz="4000" dirty="0" smtClean="0"/>
                <a:t> </a:t>
              </a:r>
              <a:r>
                <a:rPr lang="en-US" altLang="ko-KR" sz="4000" dirty="0" smtClean="0"/>
                <a:t>Layout Type</a:t>
              </a:r>
              <a:endParaRPr lang="en-US" sz="4000" dirty="0"/>
            </a:p>
          </p:txBody>
        </p:sp>
      </p:grpSp>
      <p:pic>
        <p:nvPicPr>
          <p:cNvPr id="9" name="Picture 8" descr="스크린샷 2015-07-02 오전 6.17.2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63" y="1559385"/>
            <a:ext cx="2578100" cy="304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78281"/>
            <a:ext cx="38628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Table Layout</a:t>
            </a:r>
            <a:endParaRPr lang="en-US" altLang="ko-K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2" name="Picture 1" descr="스크린샷 2015-07-02 오후 5.38.1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563" y="1559385"/>
            <a:ext cx="6299979" cy="5199982"/>
          </a:xfrm>
          <a:prstGeom prst="rect">
            <a:avLst/>
          </a:prstGeom>
        </p:spPr>
      </p:pic>
      <p:pic>
        <p:nvPicPr>
          <p:cNvPr id="11" name="Picture 10" descr="스크린샷 2015-07-02 오후 5.37.5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453" y="2651697"/>
            <a:ext cx="2408089" cy="319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51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144000" cy="762000"/>
            <a:chOff x="0" y="0"/>
            <a:chExt cx="9144000" cy="7620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89428" y="0"/>
              <a:ext cx="53430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5.</a:t>
              </a:r>
              <a:r>
                <a:rPr lang="ko-KR" altLang="en-US" sz="4000" dirty="0" smtClean="0"/>
                <a:t> </a:t>
              </a:r>
              <a:r>
                <a:rPr lang="en-US" altLang="ko-KR" sz="4000" dirty="0" smtClean="0"/>
                <a:t>Layout Type</a:t>
              </a:r>
              <a:endParaRPr lang="en-US" sz="4000" dirty="0"/>
            </a:p>
          </p:txBody>
        </p:sp>
      </p:grpSp>
      <p:sp>
        <p:nvSpPr>
          <p:cNvPr id="8" name="Rectangle 7"/>
          <p:cNvSpPr/>
          <p:nvPr/>
        </p:nvSpPr>
        <p:spPr>
          <a:xfrm>
            <a:off x="0" y="678281"/>
            <a:ext cx="48580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Absolute Layout</a:t>
            </a:r>
            <a:endParaRPr lang="en-US" altLang="ko-K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0" name="Picture 9" descr="스크린샷 2015-03-29 오전 10.04.2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20" y="1702064"/>
            <a:ext cx="8039100" cy="4305300"/>
          </a:xfrm>
          <a:prstGeom prst="rect">
            <a:avLst/>
          </a:prstGeom>
        </p:spPr>
      </p:pic>
      <p:pic>
        <p:nvPicPr>
          <p:cNvPr id="11" name="Picture 10" descr="스크린샷 2015-03-29 오전 10.04.2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200" y="1702064"/>
            <a:ext cx="2336800" cy="474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04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872522" y="2769719"/>
            <a:ext cx="33989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Thank you!</a:t>
            </a:r>
            <a:endParaRPr lang="en-US" altLang="ko-K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9248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스크린샷 2015-06-25 오전 9.24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96" y="3557937"/>
            <a:ext cx="8334503" cy="33000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8285" y="703036"/>
            <a:ext cx="834571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/>
              <a:buChar char="•"/>
            </a:pPr>
            <a:r>
              <a:rPr lang="en-US" altLang="ko-KR" sz="5600" dirty="0" smtClean="0"/>
              <a:t>View and </a:t>
            </a:r>
            <a:r>
              <a:rPr lang="en-US" altLang="ko-KR" sz="5600" dirty="0" err="1" smtClean="0"/>
              <a:t>ViewGroup</a:t>
            </a:r>
            <a:endParaRPr lang="en-US" altLang="ko-KR" sz="5600" dirty="0" smtClean="0"/>
          </a:p>
          <a:p>
            <a:pPr marL="685800" indent="-685800">
              <a:buFont typeface="Arial"/>
              <a:buChar char="•"/>
            </a:pPr>
            <a:r>
              <a:rPr lang="en-US" altLang="ko-KR" sz="5600" dirty="0"/>
              <a:t>View and </a:t>
            </a:r>
            <a:r>
              <a:rPr lang="en-US" altLang="ko-KR" sz="5600" dirty="0" err="1" smtClean="0"/>
              <a:t>ViewGroup</a:t>
            </a:r>
            <a:r>
              <a:rPr lang="en-US" altLang="ko-KR" sz="5600" dirty="0" smtClean="0"/>
              <a:t> Component</a:t>
            </a:r>
          </a:p>
          <a:p>
            <a:pPr marL="685800" indent="-685800">
              <a:buFont typeface="Arial"/>
              <a:buChar char="•"/>
            </a:pPr>
            <a:r>
              <a:rPr lang="en-US" altLang="ko-KR" sz="5600" dirty="0" smtClean="0"/>
              <a:t>Layout</a:t>
            </a:r>
          </a:p>
          <a:p>
            <a:pPr marL="685800" indent="-685800">
              <a:buFont typeface="Arial"/>
              <a:buChar char="•"/>
            </a:pPr>
            <a:r>
              <a:rPr lang="en-US" altLang="ko-KR" sz="5600" dirty="0" smtClean="0"/>
              <a:t>Layout component</a:t>
            </a:r>
          </a:p>
          <a:p>
            <a:pPr marL="685800" indent="-685800">
              <a:buFont typeface="Arial"/>
              <a:buChar char="•"/>
            </a:pPr>
            <a:r>
              <a:rPr lang="en-US" altLang="ko-KR" sz="5600" dirty="0" smtClean="0"/>
              <a:t>Layout type</a:t>
            </a:r>
            <a:endParaRPr lang="en-US" sz="5600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0"/>
            <a:ext cx="9144000" cy="762000"/>
            <a:chOff x="0" y="0"/>
            <a:chExt cx="9144000" cy="762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icon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89429" y="0"/>
              <a:ext cx="23767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Index</a:t>
              </a:r>
              <a:endParaRPr 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3030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9144000" cy="1323439"/>
            <a:chOff x="0" y="0"/>
            <a:chExt cx="9144000" cy="1323439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89428" y="0"/>
              <a:ext cx="518643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/>
                <a:t>1.</a:t>
              </a:r>
              <a:r>
                <a:rPr lang="ko-KR" altLang="en-US" sz="4000" dirty="0" smtClean="0"/>
                <a:t> </a:t>
              </a:r>
              <a:r>
                <a:rPr lang="en-US" altLang="ko-KR" sz="4000" dirty="0" smtClean="0"/>
                <a:t>View and </a:t>
              </a:r>
              <a:r>
                <a:rPr lang="en-US" altLang="ko-KR" sz="4000" dirty="0" err="1" smtClean="0"/>
                <a:t>ViewGroup</a:t>
              </a:r>
              <a:endParaRPr lang="en-US" altLang="ko-KR" sz="4000" dirty="0"/>
            </a:p>
            <a:p>
              <a:r>
                <a:rPr lang="en-US" sz="4000" dirty="0" smtClean="0"/>
                <a:t> </a:t>
              </a:r>
              <a:endParaRPr lang="en-US" sz="4000" dirty="0"/>
            </a:p>
          </p:txBody>
        </p:sp>
      </p:grpSp>
      <p:pic>
        <p:nvPicPr>
          <p:cNvPr id="7" name="Picture 6" descr="1_1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750" y="762000"/>
            <a:ext cx="6159500" cy="459605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7408342" y="3338506"/>
            <a:ext cx="931334" cy="53922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7189002" y="4643201"/>
            <a:ext cx="1422400" cy="67069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Group</a:t>
            </a:r>
            <a:endParaRPr lang="en-US" dirty="0"/>
          </a:p>
        </p:txBody>
      </p:sp>
      <p:sp>
        <p:nvSpPr>
          <p:cNvPr id="13" name="Up Arrow 12"/>
          <p:cNvSpPr/>
          <p:nvPr/>
        </p:nvSpPr>
        <p:spPr>
          <a:xfrm>
            <a:off x="7699689" y="4013201"/>
            <a:ext cx="326717" cy="579201"/>
          </a:xfrm>
          <a:prstGeom prst="up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021416" y="4079335"/>
            <a:ext cx="1497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77335" y="5307256"/>
            <a:ext cx="82126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/>
              <a:buChar char="•"/>
            </a:pPr>
            <a:r>
              <a:rPr lang="en-US" sz="2400" b="1" dirty="0"/>
              <a:t>View : View class represents the basic building block for user interface </a:t>
            </a:r>
            <a:r>
              <a:rPr lang="en-US" sz="2400" b="1" dirty="0" smtClean="0"/>
              <a:t>component.</a:t>
            </a:r>
          </a:p>
          <a:p>
            <a:pPr marL="285750" lvl="0" indent="-285750">
              <a:buFont typeface="Arial"/>
              <a:buChar char="•"/>
            </a:pPr>
            <a:r>
              <a:rPr lang="en-US" altLang="ko-KR" sz="2400" b="1" dirty="0" err="1" smtClean="0"/>
              <a:t>ViewGroup</a:t>
            </a:r>
            <a:r>
              <a:rPr lang="en-US" altLang="ko-KR" sz="2400" b="1" dirty="0" smtClean="0"/>
              <a:t> : A </a:t>
            </a:r>
            <a:r>
              <a:rPr lang="en-US" altLang="ko-KR" sz="2400" b="1" dirty="0" err="1" smtClean="0"/>
              <a:t>ViewGroup</a:t>
            </a:r>
            <a:r>
              <a:rPr lang="en-US" altLang="ko-KR" sz="2400" b="1" dirty="0" smtClean="0"/>
              <a:t> is a special view that can contain other views (called children)</a:t>
            </a:r>
            <a:endParaRPr lang="ko-KR" altLang="en-US" sz="2400" dirty="0"/>
          </a:p>
          <a:p>
            <a:r>
              <a:rPr lang="en-US" sz="2400" dirty="0"/>
              <a:t> </a:t>
            </a:r>
            <a:endParaRPr lang="ko-KR" altLang="en-US" sz="2400" dirty="0"/>
          </a:p>
          <a:p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3883232" y="1983179"/>
            <a:ext cx="25056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bg1"/>
                </a:solidFill>
              </a:rPr>
              <a:t>View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50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 animBg="1"/>
      <p:bldP spid="14" grpId="0"/>
      <p:bldP spid="16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0"/>
            <a:ext cx="9144000" cy="762000"/>
            <a:chOff x="0" y="0"/>
            <a:chExt cx="9144000" cy="762000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89427" y="0"/>
              <a:ext cx="806510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2. View and </a:t>
              </a:r>
              <a:r>
                <a:rPr lang="en-US" altLang="ko-KR" sz="4000" dirty="0" err="1" smtClean="0"/>
                <a:t>ViewGroup</a:t>
              </a:r>
              <a:r>
                <a:rPr lang="en-US" altLang="ko-KR" sz="4000" dirty="0" smtClean="0"/>
                <a:t> Component</a:t>
              </a:r>
              <a:endParaRPr lang="en-US" sz="400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" y="707886"/>
            <a:ext cx="47243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800" dirty="0" smtClean="0"/>
              <a:t>View component</a:t>
            </a:r>
            <a:endParaRPr lang="en-US" sz="48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632019"/>
              </p:ext>
            </p:extLst>
          </p:nvPr>
        </p:nvGraphicFramePr>
        <p:xfrm>
          <a:off x="456758" y="1627433"/>
          <a:ext cx="8102802" cy="377640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3151145"/>
                <a:gridCol w="4951657"/>
              </a:tblGrid>
              <a:tr h="79891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Property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Explanation</a:t>
                      </a:r>
                      <a:endParaRPr lang="en-US" sz="2400" dirty="0"/>
                    </a:p>
                  </a:txBody>
                  <a:tcPr/>
                </a:tc>
              </a:tr>
              <a:tr h="1379657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layout_width</a:t>
                      </a:r>
                      <a:r>
                        <a:rPr lang="en-US" sz="2400" dirty="0" smtClean="0"/>
                        <a:t>, </a:t>
                      </a:r>
                      <a:r>
                        <a:rPr lang="en-US" sz="2400" dirty="0" err="1" smtClean="0"/>
                        <a:t>layout_height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Set up</a:t>
                      </a:r>
                      <a:r>
                        <a:rPr lang="en-US" sz="2400" baseline="0" dirty="0" smtClean="0"/>
                        <a:t> width and height of view</a:t>
                      </a:r>
                      <a:endParaRPr lang="en-US" sz="2400" dirty="0"/>
                    </a:p>
                  </a:txBody>
                  <a:tcPr/>
                </a:tc>
              </a:tr>
              <a:tr h="79891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Designate</a:t>
                      </a:r>
                      <a:r>
                        <a:rPr lang="en-US" sz="2400" baseline="0" dirty="0" smtClean="0"/>
                        <a:t> id of view</a:t>
                      </a:r>
                      <a:endParaRPr lang="en-US" sz="2400" dirty="0"/>
                    </a:p>
                  </a:txBody>
                  <a:tcPr/>
                </a:tc>
              </a:tr>
              <a:tr h="79891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background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Set up</a:t>
                      </a:r>
                      <a:r>
                        <a:rPr lang="en-US" sz="2400" baseline="0" dirty="0" smtClean="0"/>
                        <a:t> background of view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00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" y="776931"/>
            <a:ext cx="44550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800" dirty="0" smtClean="0"/>
              <a:t>Size component</a:t>
            </a:r>
            <a:endParaRPr lang="en-US" sz="4800" dirty="0"/>
          </a:p>
        </p:txBody>
      </p:sp>
      <p:sp>
        <p:nvSpPr>
          <p:cNvPr id="5" name="Rounded Rectangle 4"/>
          <p:cNvSpPr/>
          <p:nvPr/>
        </p:nvSpPr>
        <p:spPr>
          <a:xfrm>
            <a:off x="220892" y="1626332"/>
            <a:ext cx="6516307" cy="135503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Set up </a:t>
            </a:r>
            <a:r>
              <a:rPr lang="en-US" sz="3600" b="1" dirty="0" smtClean="0"/>
              <a:t>of</a:t>
            </a:r>
          </a:p>
          <a:p>
            <a:r>
              <a:rPr lang="en-US" sz="3600" b="1" dirty="0" err="1" smtClean="0"/>
              <a:t>layout_width</a:t>
            </a:r>
            <a:r>
              <a:rPr lang="en-US" sz="3600" b="1" dirty="0"/>
              <a:t>, </a:t>
            </a:r>
            <a:r>
              <a:rPr lang="en-US" sz="3600" b="1" dirty="0" err="1" smtClean="0"/>
              <a:t>layout_height</a:t>
            </a:r>
            <a:endParaRPr lang="ko-KR" altLang="en-US" sz="3600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0"/>
            <a:ext cx="9144000" cy="762000"/>
            <a:chOff x="0" y="0"/>
            <a:chExt cx="9144000" cy="762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89427" y="0"/>
              <a:ext cx="806510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2. View and </a:t>
              </a:r>
              <a:r>
                <a:rPr lang="en-US" altLang="ko-KR" sz="4000" dirty="0" err="1" smtClean="0"/>
                <a:t>ViewGroup</a:t>
              </a:r>
              <a:r>
                <a:rPr lang="en-US" altLang="ko-KR" sz="4000" dirty="0" smtClean="0"/>
                <a:t> Component</a:t>
              </a:r>
              <a:endParaRPr lang="en-US" sz="40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63798" y="3274258"/>
            <a:ext cx="76308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1. </a:t>
            </a:r>
            <a:r>
              <a:rPr lang="en-US" sz="3600" b="1" dirty="0" err="1"/>
              <a:t>match_parent</a:t>
            </a:r>
            <a:r>
              <a:rPr lang="en-US" sz="3600" b="1" dirty="0"/>
              <a:t> : Full size or parent class size</a:t>
            </a:r>
            <a:endParaRPr lang="ko-KR" altLang="en-US" sz="3600" dirty="0"/>
          </a:p>
          <a:p>
            <a:r>
              <a:rPr lang="en-US" sz="3600" b="1" dirty="0"/>
              <a:t>2. </a:t>
            </a:r>
            <a:r>
              <a:rPr lang="en-US" sz="3600" b="1" dirty="0" err="1"/>
              <a:t>wrap_content</a:t>
            </a:r>
            <a:r>
              <a:rPr lang="en-US" sz="3600" b="1" dirty="0"/>
              <a:t> : Content size</a:t>
            </a:r>
            <a:endParaRPr lang="ko-KR" altLang="en-US" sz="3600" dirty="0"/>
          </a:p>
          <a:p>
            <a:r>
              <a:rPr lang="en-US" sz="3600" b="1" dirty="0"/>
              <a:t>3. </a:t>
            </a:r>
            <a:r>
              <a:rPr lang="en-US" sz="3600" b="1" dirty="0" err="1"/>
              <a:t>px</a:t>
            </a:r>
            <a:r>
              <a:rPr lang="en-US" sz="3600" b="1" dirty="0"/>
              <a:t> : Screen pixel</a:t>
            </a:r>
            <a:endParaRPr lang="ko-KR" altLang="en-US" sz="3600" dirty="0"/>
          </a:p>
          <a:p>
            <a:r>
              <a:rPr lang="en-US" sz="3600" b="1" dirty="0"/>
              <a:t>4. </a:t>
            </a:r>
            <a:r>
              <a:rPr lang="en-US" sz="3600" b="1" dirty="0" err="1"/>
              <a:t>dp</a:t>
            </a:r>
            <a:r>
              <a:rPr lang="en-US" sz="3600" b="1" dirty="0"/>
              <a:t> : 160dip on the basis of One pixel</a:t>
            </a:r>
            <a:endParaRPr lang="ko-KR" altLang="en-US" sz="3600" dirty="0"/>
          </a:p>
          <a:p>
            <a:r>
              <a:rPr lang="en-US" sz="3600" dirty="0"/>
              <a:t> 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7974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144000" cy="762000"/>
            <a:chOff x="0" y="0"/>
            <a:chExt cx="9144000" cy="7620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89428" y="0"/>
              <a:ext cx="53430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ko-KR" sz="4000" dirty="0"/>
                <a:t>3</a:t>
              </a:r>
              <a:r>
                <a:rPr lang="en-US" altLang="ko-KR" sz="4000" dirty="0" smtClean="0"/>
                <a:t>.</a:t>
              </a:r>
              <a:r>
                <a:rPr lang="ko-KR" altLang="en-US" sz="4000" dirty="0" smtClean="0"/>
                <a:t> </a:t>
              </a:r>
              <a:r>
                <a:rPr lang="en-US" altLang="ko-KR" sz="4000" dirty="0" smtClean="0"/>
                <a:t>Layout</a:t>
              </a:r>
              <a:endParaRPr lang="en-US" sz="4000" dirty="0"/>
            </a:p>
          </p:txBody>
        </p:sp>
      </p:grpSp>
      <p:pic>
        <p:nvPicPr>
          <p:cNvPr id="8" name="Picture 7" descr="1_1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750" y="762000"/>
            <a:ext cx="6159500" cy="459605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392069" y="5176390"/>
            <a:ext cx="18473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096987" y="1911927"/>
            <a:ext cx="25056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</a:rPr>
              <a:t>Layout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9093" y="5049794"/>
            <a:ext cx="84887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Layouts : Defines the visual structure for a user interface, such as the UI for an activity or app widget</a:t>
            </a:r>
            <a:r>
              <a:rPr lang="en-US" altLang="ko-KR" sz="3200" b="1" dirty="0"/>
              <a:t>.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86105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144000" cy="762000"/>
            <a:chOff x="0" y="0"/>
            <a:chExt cx="9144000" cy="7620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89428" y="0"/>
              <a:ext cx="53430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ko-KR" sz="4000" dirty="0" smtClean="0"/>
                <a:t>4</a:t>
              </a:r>
              <a:r>
                <a:rPr lang="en-US" altLang="ko-KR" sz="4000" dirty="0" smtClean="0"/>
                <a:t>.</a:t>
              </a:r>
              <a:r>
                <a:rPr lang="ko-KR" altLang="en-US" sz="4000" dirty="0" smtClean="0"/>
                <a:t> </a:t>
              </a:r>
              <a:r>
                <a:rPr lang="en-US" altLang="ko-KR" sz="4000" dirty="0" smtClean="0"/>
                <a:t>Layout Component</a:t>
              </a:r>
              <a:endParaRPr lang="en-US" sz="4000" dirty="0"/>
            </a:p>
          </p:txBody>
        </p:sp>
      </p:grpSp>
      <p:pic>
        <p:nvPicPr>
          <p:cNvPr id="8" name="Picture 7" descr="스크린샷 2015-07-02 오전 6.11.2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84" y="1757605"/>
            <a:ext cx="5199316" cy="236758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84974" y="1111274"/>
            <a:ext cx="310854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레이아웃 구성표 </a:t>
            </a:r>
            <a:endParaRPr lang="en-US" altLang="ko-KR" sz="36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4974" y="4537934"/>
            <a:ext cx="8848682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Id : </a:t>
            </a:r>
            <a:r>
              <a:rPr lang="ko-KR" alt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레이아웃의 객체를 참조해서 쓰기 위한 용도이다 </a:t>
            </a:r>
            <a:endParaRPr lang="en-US" altLang="ko-KR" sz="32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ctr"/>
            <a:r>
              <a:rPr lang="en-US" altLang="ko-KR" sz="32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andorid:id</a:t>
            </a:r>
            <a:r>
              <a:rPr lang="en-US" altLang="ko-K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=“@+id: “</a:t>
            </a:r>
          </a:p>
          <a:p>
            <a:pPr algn="ctr"/>
            <a:r>
              <a:rPr lang="en-US" altLang="ko-KR" sz="32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</a:t>
            </a:r>
            <a:r>
              <a:rPr lang="en-US" altLang="ko-KR" sz="32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ndroid:id</a:t>
            </a:r>
            <a:r>
              <a:rPr lang="en-US" altLang="ko-K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=“@id: ”</a:t>
            </a:r>
            <a:endParaRPr lang="en-US" altLang="ko-KR" sz="3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8400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144000" cy="762000"/>
            <a:chOff x="0" y="0"/>
            <a:chExt cx="9144000" cy="7620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89428" y="0"/>
              <a:ext cx="53430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5.</a:t>
              </a:r>
              <a:r>
                <a:rPr lang="ko-KR" altLang="en-US" sz="4000" dirty="0" smtClean="0"/>
                <a:t> </a:t>
              </a:r>
              <a:r>
                <a:rPr lang="en-US" altLang="ko-KR" sz="4000" dirty="0" smtClean="0"/>
                <a:t>Layout Type</a:t>
              </a:r>
              <a:endParaRPr lang="en-US" sz="4000" dirty="0"/>
            </a:p>
          </p:txBody>
        </p:sp>
      </p:grpSp>
      <p:sp>
        <p:nvSpPr>
          <p:cNvPr id="8" name="Rectangle 7"/>
          <p:cNvSpPr/>
          <p:nvPr/>
        </p:nvSpPr>
        <p:spPr>
          <a:xfrm>
            <a:off x="254858" y="1030585"/>
            <a:ext cx="323678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레이아웃 종류 표</a:t>
            </a:r>
            <a:endParaRPr lang="en-US" altLang="ko-KR" sz="36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9" name="Picture 8" descr="스크린샷 2015-07-02 오전 6.16.1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28" y="1676916"/>
            <a:ext cx="7756071" cy="38987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38832" y="5512955"/>
            <a:ext cx="7116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절대 레이아웃 </a:t>
            </a:r>
            <a:r>
              <a:rPr lang="en-US" altLang="ko-KR" dirty="0" smtClean="0"/>
              <a:t>:</a:t>
            </a:r>
            <a:r>
              <a:rPr lang="ko-KR" altLang="en-US" dirty="0" smtClean="0"/>
              <a:t> 직접 위치를 정해주는 레이아웃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57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144000" cy="762000"/>
            <a:chOff x="0" y="0"/>
            <a:chExt cx="9144000" cy="7620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89428" y="0"/>
              <a:ext cx="53430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5.</a:t>
              </a:r>
              <a:r>
                <a:rPr lang="ko-KR" altLang="en-US" sz="4000" dirty="0" smtClean="0"/>
                <a:t> </a:t>
              </a:r>
              <a:r>
                <a:rPr lang="en-US" altLang="ko-KR" sz="4000" dirty="0" smtClean="0"/>
                <a:t>Layout Type</a:t>
              </a:r>
              <a:endParaRPr lang="en-US" sz="4000" dirty="0"/>
            </a:p>
          </p:txBody>
        </p:sp>
      </p:grpSp>
      <p:pic>
        <p:nvPicPr>
          <p:cNvPr id="11" name="Picture 10" descr="스크린샷 2015-07-02 오전 6.17.1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2463800" cy="31242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58750" y="649585"/>
            <a:ext cx="38135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l</a:t>
            </a:r>
            <a:r>
              <a:rPr lang="en-US" altLang="ko-KR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inear layout</a:t>
            </a:r>
            <a:endParaRPr lang="en-US" altLang="ko-K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3" name="Picture 12" descr="스크린샷 2015-07-02 오전 6.38.4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00" y="1593850"/>
            <a:ext cx="6654800" cy="44323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912460" y="5934670"/>
            <a:ext cx="508344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수직</a:t>
            </a:r>
            <a:r>
              <a:rPr lang="en-US" altLang="ko-KR" sz="36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</a:t>
            </a:r>
            <a:r>
              <a:rPr lang="ko-KR" altLang="en-US" sz="36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수평 배치에 용이하다</a:t>
            </a:r>
            <a:endParaRPr lang="en-US" altLang="ko-KR" sz="36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7715250" y="2111375"/>
            <a:ext cx="127000" cy="76200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538014" y="2873375"/>
            <a:ext cx="2608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네임스페이스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복수의 문서 작업시 충돌 방지와 구분</a:t>
            </a:r>
            <a:endParaRPr lang="en-US" altLang="ko-KR" dirty="0" smtClean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810125" y="1143000"/>
            <a:ext cx="952500" cy="42991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762625" y="947519"/>
            <a:ext cx="2365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파일을 </a:t>
            </a:r>
            <a:r>
              <a:rPr lang="en-US" altLang="ko-KR" dirty="0" smtClean="0"/>
              <a:t>utf-8</a:t>
            </a:r>
            <a:r>
              <a:rPr lang="ko-KR" altLang="en-US" dirty="0" smtClean="0"/>
              <a:t>로 인코딩 지정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26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7" grpId="0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</TotalTime>
  <Words>305</Words>
  <Application>Microsoft Office PowerPoint</Application>
  <PresentationFormat>화면 슬라이드 쇼(4:3)</PresentationFormat>
  <Paragraphs>73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lee chunggi</dc:creator>
  <cp:lastModifiedBy>이충기</cp:lastModifiedBy>
  <cp:revision>26</cp:revision>
  <dcterms:created xsi:type="dcterms:W3CDTF">2015-07-01T14:11:15Z</dcterms:created>
  <dcterms:modified xsi:type="dcterms:W3CDTF">2015-07-21T01:11:08Z</dcterms:modified>
</cp:coreProperties>
</file>